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ldx" ContentType="application/vnd.openxmlformats-officedocument.presentationml.slide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62" r:id="rId5"/>
    <p:sldId id="280" r:id="rId6"/>
    <p:sldId id="258" r:id="rId7"/>
    <p:sldId id="278" r:id="rId8"/>
    <p:sldId id="279" r:id="rId9"/>
    <p:sldId id="274" r:id="rId10"/>
    <p:sldId id="283" r:id="rId11"/>
    <p:sldId id="277" r:id="rId12"/>
    <p:sldId id="288" r:id="rId13"/>
    <p:sldId id="289" r:id="rId14"/>
    <p:sldId id="290" r:id="rId15"/>
    <p:sldId id="276" r:id="rId16"/>
    <p:sldId id="270" r:id="rId17"/>
    <p:sldId id="287" r:id="rId18"/>
    <p:sldId id="281" r:id="rId19"/>
    <p:sldId id="261" r:id="rId20"/>
    <p:sldId id="285" r:id="rId21"/>
    <p:sldId id="284" r:id="rId22"/>
    <p:sldId id="286" r:id="rId23"/>
    <p:sldId id="271" r:id="rId24"/>
    <p:sldId id="264" r:id="rId25"/>
    <p:sldId id="260" r:id="rId26"/>
    <p:sldId id="265" r:id="rId27"/>
    <p:sldId id="259" r:id="rId28"/>
    <p:sldId id="263" r:id="rId29"/>
    <p:sldId id="269" r:id="rId30"/>
    <p:sldId id="268" r:id="rId31"/>
    <p:sldId id="273" r:id="rId3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5FD44-2F77-4138-B148-AB0D6645B095}" type="datetimeFigureOut">
              <a:rPr lang="es-CO" smtClean="0"/>
              <a:pPr/>
              <a:t>5/03/2022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3CE5-049B-4708-ABC7-CE8C184559C9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sz="2000" dirty="0"/>
              <a:t>TRANSMISION Y DISTRIBUCION DE ENERGIA ELECTRICA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>
                <a:solidFill>
                  <a:srgbClr val="FF0000"/>
                </a:solidFill>
              </a:rPr>
              <a:t>INTRODUCCION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/>
          </a:bodyPr>
          <a:lstStyle/>
          <a:p>
            <a:r>
              <a:rPr lang="es-MX" dirty="0"/>
              <a:t>0.1 SISTEMA ELECTRICO TRANSMISION Y DISTRIBUCION</a:t>
            </a:r>
            <a:endParaRPr lang="es-CO" dirty="0"/>
          </a:p>
          <a:p>
            <a:r>
              <a:rPr lang="es-MX" dirty="0"/>
              <a:t> </a:t>
            </a:r>
            <a:r>
              <a:rPr lang="es-MX" sz="2600" dirty="0"/>
              <a:t>La Energía.  Breve discusión acerca de las formas de conversión de energía para la satisfacción y desarrollo del hombre. </a:t>
            </a:r>
            <a:endParaRPr lang="es-CO" sz="2600" dirty="0"/>
          </a:p>
          <a:p>
            <a:r>
              <a:rPr lang="es-MX" dirty="0"/>
              <a:t>-</a:t>
            </a:r>
            <a:r>
              <a:rPr lang="es-MX" sz="2600" dirty="0"/>
              <a:t>Diferentes formas de manifestación de la energía: electricidad, carbón, petróleo, gas…</a:t>
            </a:r>
            <a:endParaRPr lang="es-CO" sz="2600" dirty="0"/>
          </a:p>
          <a:p>
            <a:r>
              <a:rPr lang="es-MX" sz="2600" dirty="0"/>
              <a:t>-Ventajas y utilización de la energía eléctrica. </a:t>
            </a:r>
            <a:endParaRPr lang="es-CO" sz="2600" dirty="0"/>
          </a:p>
          <a:p>
            <a:r>
              <a:rPr lang="es-MX" sz="2600" dirty="0"/>
              <a:t>- Energía a 60 Hz y a 0 </a:t>
            </a:r>
            <a:r>
              <a:rPr lang="es-MX" sz="2600" dirty="0" err="1"/>
              <a:t>Hz.</a:t>
            </a:r>
            <a:r>
              <a:rPr lang="es-MX" sz="2600" dirty="0"/>
              <a:t> Transporte en altas tensiones.</a:t>
            </a:r>
            <a:endParaRPr lang="es-CO" sz="2600" dirty="0"/>
          </a:p>
          <a:p>
            <a:endParaRPr lang="es-CO" dirty="0"/>
          </a:p>
          <a:p>
            <a:endParaRPr lang="es-C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/>
          </a:bodyPr>
          <a:lstStyle/>
          <a:p>
            <a:r>
              <a:rPr lang="es-MX" dirty="0"/>
              <a:t>0.1 SISTEMA ELECTRICO TRANSMISION Y DISTRIBUCION</a:t>
            </a:r>
            <a:endParaRPr lang="es-CO" dirty="0"/>
          </a:p>
          <a:p>
            <a:r>
              <a:rPr lang="es-MX" dirty="0"/>
              <a:t> </a:t>
            </a:r>
            <a:r>
              <a:rPr lang="es-MX" sz="2600" dirty="0"/>
              <a:t>La Energía.  Breve discusión acerca de las formas de conversión de energía para la satisfacción y desarrollo del hombre. </a:t>
            </a:r>
            <a:endParaRPr lang="es-CO" sz="2600" dirty="0"/>
          </a:p>
          <a:p>
            <a:r>
              <a:rPr lang="es-MX" dirty="0"/>
              <a:t>-</a:t>
            </a:r>
            <a:r>
              <a:rPr lang="es-MX" sz="2600" dirty="0"/>
              <a:t>Diferentes formas de manifestación de la energía: electricidad, carbón, petróleo, gas…</a:t>
            </a:r>
            <a:endParaRPr lang="es-CO" sz="2600" dirty="0"/>
          </a:p>
          <a:p>
            <a:r>
              <a:rPr lang="es-MX" sz="2600" dirty="0"/>
              <a:t>-Ventajas y utilización de la energía eléctrica. </a:t>
            </a:r>
            <a:endParaRPr lang="es-CO" sz="2600" dirty="0"/>
          </a:p>
          <a:p>
            <a:r>
              <a:rPr lang="es-MX" sz="2600" dirty="0"/>
              <a:t>- Energía a 60 Hz y a 0 </a:t>
            </a:r>
            <a:r>
              <a:rPr lang="es-MX" sz="2600" dirty="0" err="1"/>
              <a:t>Hz.</a:t>
            </a:r>
            <a:r>
              <a:rPr lang="es-MX" sz="2600" dirty="0"/>
              <a:t> Transporte en altas tensiones.</a:t>
            </a:r>
            <a:endParaRPr lang="es-CO" sz="2600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374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0.2   LA CADENA   GENERACION TRANSMISION DISTRIBUCION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C25173-AC84-4AD9-B727-EBEC4AB2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2716"/>
            <a:ext cx="8723058" cy="55446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0.3    INTRODUCCION  : EL  PROCESO GENERACION TRANSMISION DISTRIBUCION</a:t>
            </a:r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312" y="1268760"/>
            <a:ext cx="841568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103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0.3    INTRODUCCION  : ALGUNAS CONVENCIONES EN EL SISTEMA DE POTENCIA 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5AFC4452-FDEF-4404-8E5D-238E5110D8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8757" y="1340769"/>
            <a:ext cx="4502055" cy="441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    INTRODUCCION         EL  PROCESO,  ¿ COMO CONECTO LAS CARGAS ?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A220A3B-C434-4AC6-AE09-EEA5296061A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229600" cy="128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202F1B-F24F-4C5E-B13F-C9BED2C3D5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28111"/>
            <a:ext cx="5635255" cy="18183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36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    INTRODUCCION         EL  PROCESO  ¿ COMO CONECTO LAS CARGAS ?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0457C89-EBF8-4A01-91B7-BCD15E08CA1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94" y="1483519"/>
            <a:ext cx="5638800" cy="4067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333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: UN SISTEMA DE TRANSMISION</a:t>
            </a:r>
          </a:p>
        </p:txBody>
      </p:sp>
      <p:graphicFrame>
        <p:nvGraphicFramePr>
          <p:cNvPr id="5" name="Marcador de contenido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222196"/>
              </p:ext>
            </p:extLst>
          </p:nvPr>
        </p:nvGraphicFramePr>
        <p:xfrm>
          <a:off x="344664" y="1556792"/>
          <a:ext cx="8395031" cy="3920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3" imgW="4642713" imgH="2168107" progId="Visio.Drawing.11">
                  <p:embed/>
                </p:oleObj>
              </mc:Choice>
              <mc:Fallback>
                <p:oleObj name="Visio" r:id="rId3" imgW="4642713" imgH="216810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64" y="1556792"/>
                        <a:ext cx="8395031" cy="39205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0361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: UN SISTEMA DE TRANSMISION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37A53-9407-4F14-8029-763FFE13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28" y="152326"/>
            <a:ext cx="8229600" cy="244624"/>
          </a:xfrm>
        </p:spPr>
        <p:txBody>
          <a:bodyPr>
            <a:normAutofit fontScale="32500" lnSpcReduction="20000"/>
          </a:bodyPr>
          <a:lstStyle/>
          <a:p>
            <a:r>
              <a:rPr lang="es-MX" dirty="0"/>
              <a:t>i</a:t>
            </a:r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4757DE6-D088-4EA6-9737-8726B004625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81739"/>
            <a:ext cx="2160240" cy="330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6D9E2B-9008-4664-91BC-24B8C0E1F95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318" y="990909"/>
            <a:ext cx="3312369" cy="2037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431630CF-7931-48F8-8CC1-840C3A4BE42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4752528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925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    INTRODUCCION  : EL  PROCESO DE CONVERSION DE TENSIONES EN AT Y EAT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842FCBA-0AC6-4BEC-9AE2-8B8F41C937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684" y="1556792"/>
            <a:ext cx="6978836" cy="38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7278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: UN SISTEMA DE TRANSMISION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37A53-9407-4F14-8029-763FFE13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28" y="152326"/>
            <a:ext cx="8229600" cy="244624"/>
          </a:xfrm>
        </p:spPr>
        <p:txBody>
          <a:bodyPr>
            <a:normAutofit fontScale="32500" lnSpcReduction="20000"/>
          </a:bodyPr>
          <a:lstStyle/>
          <a:p>
            <a:r>
              <a:rPr lang="es-MX" dirty="0"/>
              <a:t>i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540B1C1-21A6-4D8A-AB02-A5BA65AF82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28" y="908720"/>
            <a:ext cx="4032448" cy="304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962B11-7AB3-48CC-9B5C-D3C5FDC6FA1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56892"/>
            <a:ext cx="5888509" cy="254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D02C090-032A-4C87-96FC-BDA79B775A9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76" y="1196752"/>
            <a:ext cx="4491724" cy="2648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6096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    INTRODUCCION  : EL  PROCESO DE CONVERSION DE TENSIONES EN AT Y EAT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842FCBA-0AC6-4BEC-9AE2-8B8F41C937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684" y="1556792"/>
            <a:ext cx="6978836" cy="38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1827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74637"/>
            <a:ext cx="7920880" cy="653581"/>
          </a:xfrm>
        </p:spPr>
        <p:txBody>
          <a:bodyPr>
            <a:normAutofit fontScale="90000"/>
          </a:bodyPr>
          <a:lstStyle/>
          <a:p>
            <a:r>
              <a:rPr lang="es-CO" sz="1600" dirty="0"/>
              <a:t>    INTRODUCCION  : LA SUBESTACION TENSION PRIMARIA (MAS ALTA) / TENSION SECUNDARIA  (MAS BAJA) </a:t>
            </a:r>
            <a:br>
              <a:rPr lang="es-CO" sz="1600" dirty="0"/>
            </a:br>
            <a:r>
              <a:rPr lang="es-CO" sz="1600" dirty="0"/>
              <a:t>Subestación 115 /  11,4 kV tipo convencional aislamiento aire y porcelana)</a:t>
            </a:r>
          </a:p>
        </p:txBody>
      </p:sp>
      <p:pic>
        <p:nvPicPr>
          <p:cNvPr id="7" name="Picture 60" descr="Untitled4">
            <a:extLst>
              <a:ext uri="{FF2B5EF4-FFF2-40B4-BE49-F238E27FC236}">
                <a16:creationId xmlns:a16="http://schemas.microsoft.com/office/drawing/2014/main" id="{EAB0D6E3-E513-41CA-BFF8-A7BFFEA48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5"/>
          <a:stretch>
            <a:fillRect/>
          </a:stretch>
        </p:blipFill>
        <p:spPr bwMode="auto">
          <a:xfrm>
            <a:off x="378356" y="943043"/>
            <a:ext cx="8387287" cy="49490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534A994-EC28-4540-A1A9-D33B0A53F1FE}"/>
              </a:ext>
            </a:extLst>
          </p:cNvPr>
          <p:cNvCxnSpPr>
            <a:cxnSpLocks/>
          </p:cNvCxnSpPr>
          <p:nvPr/>
        </p:nvCxnSpPr>
        <p:spPr>
          <a:xfrm>
            <a:off x="1834616" y="2790220"/>
            <a:ext cx="389255" cy="627350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2180673-D6C4-47DF-9399-19B3974E1FB0}"/>
              </a:ext>
            </a:extLst>
          </p:cNvPr>
          <p:cNvCxnSpPr>
            <a:cxnSpLocks/>
          </p:cNvCxnSpPr>
          <p:nvPr/>
        </p:nvCxnSpPr>
        <p:spPr>
          <a:xfrm flipH="1">
            <a:off x="6530874" y="2942620"/>
            <a:ext cx="345382" cy="474950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087A34E-B53A-4D96-87A6-B2A2BD58597F}"/>
              </a:ext>
            </a:extLst>
          </p:cNvPr>
          <p:cNvSpPr txBox="1"/>
          <p:nvPr/>
        </p:nvSpPr>
        <p:spPr>
          <a:xfrm>
            <a:off x="827584" y="2420888"/>
            <a:ext cx="1900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Secundario o media tensión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026B3D1-79A6-48D2-9E73-2600F2A8D1C6}"/>
              </a:ext>
            </a:extLst>
          </p:cNvPr>
          <p:cNvSpPr txBox="1"/>
          <p:nvPr/>
        </p:nvSpPr>
        <p:spPr>
          <a:xfrm>
            <a:off x="6416073" y="2573288"/>
            <a:ext cx="139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Primario o alta tensión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4673F9E-FAE3-4C7F-BC5A-412B1D9CCD78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7114217" y="1628800"/>
            <a:ext cx="986175" cy="944488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370005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490066"/>
          </a:xfrm>
        </p:spPr>
        <p:txBody>
          <a:bodyPr>
            <a:normAutofit/>
          </a:bodyPr>
          <a:lstStyle/>
          <a:p>
            <a:r>
              <a:rPr lang="es-CO" sz="1600" dirty="0"/>
              <a:t>COMO ES LA CONEXIÓN USUAL EN MEDIA TENSION MT / BAJA TENSION BT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52736"/>
            <a:ext cx="866214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908" y="980728"/>
            <a:ext cx="843448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063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 UNA RED DE DISTRIBUCION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/>
          <a:lstStyle/>
          <a:p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9915D9-2036-4DF0-BEB3-48147002EDE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273630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61BE448-CC17-4767-8CB9-8CE5901D574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44824"/>
            <a:ext cx="3816424" cy="2304256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FA3F0A5-9B2C-4837-B19B-0447C817DA93}"/>
              </a:ext>
            </a:extLst>
          </p:cNvPr>
          <p:cNvCxnSpPr>
            <a:cxnSpLocks/>
          </p:cNvCxnSpPr>
          <p:nvPr/>
        </p:nvCxnSpPr>
        <p:spPr>
          <a:xfrm flipH="1">
            <a:off x="2123728" y="1465041"/>
            <a:ext cx="2196244" cy="749115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81D22CE-0E34-411A-AEE9-22B15AD21DE3}"/>
              </a:ext>
            </a:extLst>
          </p:cNvPr>
          <p:cNvSpPr txBox="1"/>
          <p:nvPr/>
        </p:nvSpPr>
        <p:spPr>
          <a:xfrm>
            <a:off x="3189780" y="1120098"/>
            <a:ext cx="419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o</a:t>
            </a:r>
            <a:r>
              <a:rPr lang="es-MX" dirty="0">
                <a:solidFill>
                  <a:srgbClr val="FF0000"/>
                </a:solidFill>
              </a:rPr>
              <a:t> Media Tensión MT      34,5   o    13,2 kV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436F38D-6738-4444-828D-8D86B6259280}"/>
              </a:ext>
            </a:extLst>
          </p:cNvPr>
          <p:cNvSpPr txBox="1"/>
          <p:nvPr/>
        </p:nvSpPr>
        <p:spPr>
          <a:xfrm>
            <a:off x="2483768" y="464384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o</a:t>
            </a:r>
            <a:r>
              <a:rPr lang="es-MX" dirty="0">
                <a:solidFill>
                  <a:srgbClr val="FF0000"/>
                </a:solidFill>
              </a:rPr>
              <a:t> Baja Tensión BT    440  o    208 V</a:t>
            </a:r>
            <a:endParaRPr lang="es-CO" dirty="0">
              <a:solidFill>
                <a:srgbClr val="FF0000"/>
              </a:solidFill>
            </a:endParaRP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85E81DEF-D224-48DE-8F99-407FC7B2C659}"/>
              </a:ext>
            </a:extLst>
          </p:cNvPr>
          <p:cNvCxnSpPr>
            <a:cxnSpLocks/>
          </p:cNvCxnSpPr>
          <p:nvPr/>
        </p:nvCxnSpPr>
        <p:spPr>
          <a:xfrm flipH="1" flipV="1">
            <a:off x="2483768" y="3933056"/>
            <a:ext cx="1152128" cy="595807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 UNA RED DE DISTRIBUCION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/>
          <a:lstStyle/>
          <a:p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BEF026C-AC9A-4A81-B052-8451C12A74D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840" y="654415"/>
            <a:ext cx="6116320" cy="554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7241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/>
          <a:lstStyle/>
          <a:p>
            <a:r>
              <a:rPr lang="es-MX" dirty="0"/>
              <a:t>El Sistema de Potencia y el Sistema de Distribución. Componentes</a:t>
            </a:r>
          </a:p>
          <a:p>
            <a:endParaRPr lang="es-MX" dirty="0"/>
          </a:p>
          <a:p>
            <a:pPr>
              <a:buNone/>
            </a:pPr>
            <a:r>
              <a:rPr lang="es-MX" dirty="0"/>
              <a:t>     DEDUCIR LOS COMPONENTES  DE ESTOS SISTEMAS CON BASE EN LOS DIBUJOS  ANTERIORES</a:t>
            </a:r>
            <a:endParaRPr lang="es-CO" dirty="0"/>
          </a:p>
          <a:p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00500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 fontScale="92500" lnSpcReduction="20000"/>
          </a:bodyPr>
          <a:lstStyle/>
          <a:p>
            <a:r>
              <a:rPr lang="es-MX" dirty="0"/>
              <a:t>0.4    Desarrollos actuales y futuros</a:t>
            </a:r>
          </a:p>
          <a:p>
            <a:pPr marL="0" indent="0">
              <a:buNone/>
            </a:pPr>
            <a:r>
              <a:rPr lang="es-MX" dirty="0"/>
              <a:t>      La red tradicional y la </a:t>
            </a:r>
            <a:r>
              <a:rPr lang="es-MX" dirty="0" err="1"/>
              <a:t>c.a.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      Las nuevas fuentes renovables </a:t>
            </a:r>
          </a:p>
          <a:p>
            <a:pPr marL="0" indent="0">
              <a:buNone/>
            </a:pPr>
            <a:r>
              <a:rPr lang="es-MX" dirty="0"/>
              <a:t>      La generación distribuida</a:t>
            </a:r>
          </a:p>
          <a:p>
            <a:pPr marL="0" indent="0">
              <a:buNone/>
            </a:pPr>
            <a:r>
              <a:rPr lang="es-MX" dirty="0"/>
              <a:t>      Nuevas tendencias con la red c.c.</a:t>
            </a:r>
          </a:p>
          <a:p>
            <a:pPr marL="0" indent="0">
              <a:buNone/>
            </a:pPr>
            <a:r>
              <a:rPr lang="es-MX" dirty="0"/>
              <a:t>      Los </a:t>
            </a:r>
            <a:r>
              <a:rPr lang="es-MX" dirty="0" err="1"/>
              <a:t>megaconductores</a:t>
            </a:r>
            <a:endParaRPr lang="es-MX" dirty="0"/>
          </a:p>
          <a:p>
            <a:pPr marL="0" indent="0">
              <a:buNone/>
            </a:pPr>
            <a:endParaRPr lang="es-CO" dirty="0"/>
          </a:p>
          <a:p>
            <a:r>
              <a:rPr lang="es-MX" dirty="0"/>
              <a:t>Métodos actuales. La necesidad de los cables aéreos y subterráneos</a:t>
            </a:r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pPr lvl="2"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/>
          </a:bodyPr>
          <a:lstStyle/>
          <a:p>
            <a:r>
              <a:rPr lang="es-MX" dirty="0"/>
              <a:t>0.4    Desarrollos actuales y futuros</a:t>
            </a:r>
          </a:p>
          <a:p>
            <a:pPr marL="0" indent="0">
              <a:buNone/>
            </a:pPr>
            <a:r>
              <a:rPr lang="es-MX" dirty="0"/>
              <a:t>      La red tradicional y la </a:t>
            </a:r>
            <a:r>
              <a:rPr lang="es-MX" dirty="0" err="1"/>
              <a:t>c.a.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      Las nuevas fuentes renovables </a:t>
            </a:r>
          </a:p>
          <a:p>
            <a:pPr marL="0" indent="0">
              <a:buNone/>
            </a:pPr>
            <a:r>
              <a:rPr lang="es-MX" dirty="0"/>
              <a:t>      La generación distribuida</a:t>
            </a:r>
          </a:p>
          <a:p>
            <a:pPr marL="0" indent="0">
              <a:buNone/>
            </a:pPr>
            <a:r>
              <a:rPr lang="es-MX" dirty="0"/>
              <a:t>      </a:t>
            </a:r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pPr lvl="2"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32539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390234"/>
            <a:ext cx="7931224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: EL GENERADOR EN UN SISTEMA DE GENERACION DISTRIBUDA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37A53-9407-4F14-8029-763FFE13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28" y="1297958"/>
            <a:ext cx="8229600" cy="24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1600" dirty="0"/>
              <a:t>porque se le llama distribuida</a:t>
            </a:r>
            <a:endParaRPr lang="es-CO" sz="1600" dirty="0"/>
          </a:p>
        </p:txBody>
      </p:sp>
      <p:pic>
        <p:nvPicPr>
          <p:cNvPr id="7" name="Imagen 6" descr="Renovatio de Colombia recibe ofertas por 100 MW en primera subasta privada de energías renovables">
            <a:extLst>
              <a:ext uri="{FF2B5EF4-FFF2-40B4-BE49-F238E27FC236}">
                <a16:creationId xmlns:a16="http://schemas.microsoft.com/office/drawing/2014/main" id="{BE7B6930-7FD8-4109-A652-7A7A1951FC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63" y="2060848"/>
            <a:ext cx="5612130" cy="2934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6339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390234"/>
            <a:ext cx="7931224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  : EL GENERADOR EN UN SISTEMA DE GENERACION DISTRIBUDA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37A53-9407-4F14-8029-763FFE13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28" y="1297958"/>
            <a:ext cx="8229600" cy="28511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dirty="0"/>
              <a:t>Métodos actuales. La necesidad de los cables aéreos y subterráneos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MX" dirty="0"/>
              <a:t>Nuevas tendencias con la red c.c.</a:t>
            </a:r>
          </a:p>
          <a:p>
            <a:pPr marL="0" indent="0">
              <a:buNone/>
            </a:pPr>
            <a:r>
              <a:rPr lang="es-MX" dirty="0"/>
              <a:t>    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 Los </a:t>
            </a:r>
            <a:r>
              <a:rPr lang="es-MX" dirty="0" err="1"/>
              <a:t>megaconductores</a:t>
            </a:r>
            <a:endParaRPr lang="es-MX" dirty="0"/>
          </a:p>
          <a:p>
            <a:pPr marL="0" indent="0">
              <a:buNone/>
            </a:pP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37336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289451"/>
          </a:xfrm>
        </p:spPr>
        <p:txBody>
          <a:bodyPr>
            <a:normAutofit/>
          </a:bodyPr>
          <a:lstStyle/>
          <a:p>
            <a:pPr lvl="2" indent="-966788">
              <a:buNone/>
            </a:pPr>
            <a:r>
              <a:rPr lang="es-MX" dirty="0"/>
              <a:t> 0.5   EL SISTEMA ELÉCTRICO EN COLOMBIA</a:t>
            </a:r>
          </a:p>
          <a:p>
            <a:pPr lvl="2">
              <a:buNone/>
            </a:pPr>
            <a:r>
              <a:rPr lang="es-MX" sz="3000" dirty="0"/>
              <a:t>Breve Reseña :</a:t>
            </a:r>
            <a:endParaRPr lang="es-CO" sz="3000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pPr lvl="0"/>
            <a:r>
              <a:rPr lang="es-MX" dirty="0"/>
              <a:t>En 1903 se construye una línea a 3kV desde la central de El Charquito hasta la Plaza de </a:t>
            </a:r>
            <a:r>
              <a:rPr lang="es-MX" dirty="0" err="1"/>
              <a:t>Bolivar</a:t>
            </a:r>
            <a:r>
              <a:rPr lang="es-MX" dirty="0"/>
              <a:t> en Bogotá para alimentar un alumbrado incandescente.</a:t>
            </a:r>
            <a:endParaRPr lang="es-CO" dirty="0"/>
          </a:p>
          <a:p>
            <a:pPr>
              <a:buNone/>
            </a:pPr>
            <a:r>
              <a:rPr lang="es-MX" dirty="0"/>
              <a:t> 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EJEMPLO  PARTE SISTEMA DE DISTRIBUCION DE BOGOTÁ A NIVEL DE 115 Kv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319131" y="1412776"/>
          <a:ext cx="6349213" cy="4761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Diapositiva" r:id="rId3" imgW="4570541" imgH="3427323" progId="PowerPoint.Template.12">
                  <p:embed/>
                </p:oleObj>
              </mc:Choice>
              <mc:Fallback>
                <p:oleObj name="Diapositiva" r:id="rId3" imgW="4570541" imgH="3427323" progId="PowerPoint.Templat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131" y="1412776"/>
                        <a:ext cx="6349213" cy="4761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 fontScale="77500" lnSpcReduction="20000"/>
          </a:bodyPr>
          <a:lstStyle/>
          <a:p>
            <a:r>
              <a:rPr lang="es-MX" dirty="0"/>
              <a:t>-En los 1920/30 – línea a  20kV desde planta térmica de El Charquito a la ciudad de Bogotá</a:t>
            </a:r>
            <a:endParaRPr lang="es-CO" dirty="0"/>
          </a:p>
          <a:p>
            <a:r>
              <a:rPr lang="es-MX" dirty="0"/>
              <a:t> </a:t>
            </a:r>
            <a:endParaRPr lang="es-CO" dirty="0"/>
          </a:p>
          <a:p>
            <a:r>
              <a:rPr lang="es-MX" dirty="0"/>
              <a:t>-En 1932, línea a 115 </a:t>
            </a:r>
            <a:r>
              <a:rPr lang="es-MX" dirty="0" err="1"/>
              <a:t>kV</a:t>
            </a:r>
            <a:r>
              <a:rPr lang="es-MX" dirty="0"/>
              <a:t> Central Guadalupe en Antioquia a 115 </a:t>
            </a:r>
            <a:r>
              <a:rPr lang="es-MX" dirty="0" err="1"/>
              <a:t>kV</a:t>
            </a:r>
            <a:r>
              <a:rPr lang="es-MX" dirty="0"/>
              <a:t>, línea a la ciudad de Medellín</a:t>
            </a:r>
            <a:endParaRPr lang="es-CO" dirty="0"/>
          </a:p>
          <a:p>
            <a:r>
              <a:rPr lang="es-MX" dirty="0"/>
              <a:t> </a:t>
            </a:r>
            <a:endParaRPr lang="es-CO" dirty="0"/>
          </a:p>
          <a:p>
            <a:r>
              <a:rPr lang="es-MX" dirty="0"/>
              <a:t>-En los 1940 /50 </a:t>
            </a:r>
            <a:r>
              <a:rPr lang="es-MX" dirty="0" err="1"/>
              <a:t>lineas</a:t>
            </a:r>
            <a:r>
              <a:rPr lang="es-MX" dirty="0"/>
              <a:t> a 57.5 </a:t>
            </a:r>
            <a:r>
              <a:rPr lang="es-MX" dirty="0" err="1"/>
              <a:t>kV</a:t>
            </a:r>
            <a:r>
              <a:rPr lang="es-MX" dirty="0"/>
              <a:t> a Bogotá desde la Cadena hidráulica de El Salto, y en los 60 / 70 </a:t>
            </a:r>
            <a:r>
              <a:rPr lang="es-MX" dirty="0" err="1"/>
              <a:t>lineas</a:t>
            </a:r>
            <a:r>
              <a:rPr lang="es-MX" dirty="0"/>
              <a:t>  a 115 </a:t>
            </a:r>
            <a:r>
              <a:rPr lang="es-MX" dirty="0" err="1"/>
              <a:t>kV</a:t>
            </a:r>
            <a:r>
              <a:rPr lang="es-MX" dirty="0"/>
              <a:t> con ampliaciones de nuevas plantas en la misma cadena del Rio Bogotá como  </a:t>
            </a:r>
            <a:r>
              <a:rPr lang="es-MX" dirty="0" err="1"/>
              <a:t>Laguneta</a:t>
            </a:r>
            <a:r>
              <a:rPr lang="es-MX" dirty="0"/>
              <a:t> y Colegio</a:t>
            </a:r>
            <a:endParaRPr lang="es-CO" dirty="0"/>
          </a:p>
          <a:p>
            <a:r>
              <a:rPr lang="es-MX" dirty="0"/>
              <a:t> </a:t>
            </a:r>
            <a:endParaRPr lang="es-CO" dirty="0"/>
          </a:p>
          <a:p>
            <a:r>
              <a:rPr lang="es-MX" dirty="0"/>
              <a:t>Desarrollo de la red Central. Años 1970 ya hay líneas a 220 </a:t>
            </a:r>
            <a:r>
              <a:rPr lang="es-MX" dirty="0" err="1"/>
              <a:t>kV</a:t>
            </a:r>
            <a:r>
              <a:rPr lang="es-MX" dirty="0"/>
              <a:t> interconectan el sistema central colombiano entre las subestaciones Yumbo (Cali), Esmeralda (Manizales), San Carlos (Antioquia) y La Mesa cerca a Bogotá</a:t>
            </a:r>
            <a:endParaRPr lang="es-CO" dirty="0"/>
          </a:p>
          <a:p>
            <a:endParaRPr lang="es-CO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SISTEMA DE TRANSMISION NACIONAL       Rojo: 500 </a:t>
            </a:r>
            <a:r>
              <a:rPr lang="es-CO" sz="1600" dirty="0" err="1"/>
              <a:t>kV</a:t>
            </a:r>
            <a:r>
              <a:rPr lang="es-CO" sz="1600" dirty="0"/>
              <a:t>   Verde : 230 </a:t>
            </a:r>
            <a:r>
              <a:rPr lang="es-CO" sz="1600" dirty="0" err="1"/>
              <a:t>kV</a:t>
            </a:r>
            <a:endParaRPr lang="es-CO" sz="16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39552" y="188640"/>
          <a:ext cx="7364561" cy="5523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Diapositiva" r:id="rId3" imgW="4570541" imgH="3427323" progId="PowerPoint.Template.12">
                  <p:embed/>
                </p:oleObj>
              </mc:Choice>
              <mc:Fallback>
                <p:oleObj name="Diapositiva" r:id="rId3" imgW="4570541" imgH="3427323" progId="PowerPoint.Templat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88640"/>
                        <a:ext cx="7364561" cy="55234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289451"/>
          </a:xfrm>
        </p:spPr>
        <p:txBody>
          <a:bodyPr>
            <a:normAutofit fontScale="77500" lnSpcReduction="20000"/>
          </a:bodyPr>
          <a:lstStyle/>
          <a:p>
            <a:r>
              <a:rPr lang="es-MX" dirty="0"/>
              <a:t>A comienzos de los 80 empieza a operar la red de 500 kV con la conexión San Carlos – Sabanalarga, se amplía en los 90 hasta San Marcos cerca a la ciudad de Cali.</a:t>
            </a:r>
            <a:endParaRPr lang="es-CO" dirty="0"/>
          </a:p>
          <a:p>
            <a:r>
              <a:rPr lang="es-MX" dirty="0"/>
              <a:t>En el 2006 se inaugura la nueva </a:t>
            </a:r>
            <a:r>
              <a:rPr lang="es-MX" dirty="0" err="1"/>
              <a:t>linea</a:t>
            </a:r>
            <a:r>
              <a:rPr lang="es-MX" dirty="0"/>
              <a:t> de 500 kV entre Primavera en el Magdalena Medio y Bacatá en la sabana de Bogotá, línea que se extiende hasta Cartagena. </a:t>
            </a:r>
          </a:p>
          <a:p>
            <a:r>
              <a:rPr lang="es-MX" dirty="0"/>
              <a:t>Hoy ya contamos con la segunda desde la S/E Nueva Esperanza en Soacha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r>
              <a:rPr lang="es-MX" dirty="0"/>
              <a:t>Actualmente se está exportando energía a los vecinos países de Ecuador y Venezuela.</a:t>
            </a:r>
            <a:endParaRPr lang="es-CO" dirty="0"/>
          </a:p>
          <a:p>
            <a:r>
              <a:rPr lang="es-MX" dirty="0"/>
              <a:t>Todo esto se logra gracias a la construcción de nuevas centrales de generación con proyectos térmicos e hidráulicos.</a:t>
            </a:r>
            <a:endParaRPr lang="es-CO" dirty="0"/>
          </a:p>
          <a:p>
            <a:endParaRPr lang="es-CO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850106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61662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MX" sz="5100" dirty="0"/>
              <a:t>0.6    DESARROLLO EN EL MUNDO     BREVE RESEÑA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El desarrollo de la transmisión de energía a nivel mundial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Datos tomados del libro de Transporte del Profesor A. Mejía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AÑO			TENSION  </a:t>
            </a:r>
            <a:r>
              <a:rPr lang="es-MX" dirty="0" err="1"/>
              <a:t>kV</a:t>
            </a:r>
            <a:r>
              <a:rPr lang="es-MX" dirty="0"/>
              <a:t>			PAIS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1896			25				EEUU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1903			60				MEXICO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1910			115				EEUU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1923			220				EEUU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1935			287				EEUU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1952			400				SUECIA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1955			500				UNION SOVIETICA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CO" dirty="0"/>
          </a:p>
          <a:p>
            <a:pPr marL="0" indent="0">
              <a:buNone/>
            </a:pPr>
            <a:r>
              <a:rPr lang="es-MX" dirty="0"/>
              <a:t>1958			735				CANADA	</a:t>
            </a:r>
            <a:endParaRPr lang="es-CO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634082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102" y="692150"/>
            <a:ext cx="5490785" cy="576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637046"/>
            <a:ext cx="5667226" cy="594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08720"/>
            <a:ext cx="8147248" cy="5217443"/>
          </a:xfrm>
        </p:spPr>
        <p:txBody>
          <a:bodyPr>
            <a:normAutofit fontScale="92500"/>
          </a:bodyPr>
          <a:lstStyle/>
          <a:p>
            <a:r>
              <a:rPr lang="es-CO" sz="2800" dirty="0"/>
              <a:t>0.7   EL FUTURO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La necesidad de mejorar la eficiencia y disminuir pérdidas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Los problemas de los Megaproyectos en generación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Las pequeñas generaciones distribuidas y su importancia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Discusión entre la C.A. y la C.C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Los nexos de las distribuidoras y los nuevos pequeños generadores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Nuevas formas de negocio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dirty="0"/>
              <a:t>La Transmisión inalámbrica de la energía eléctrica (TESLA)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/>
          </a:bodyPr>
          <a:lstStyle/>
          <a:p>
            <a:r>
              <a:rPr lang="es-CO" sz="1600" dirty="0"/>
              <a:t>INTRODUCCION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018" y="1124744"/>
            <a:ext cx="807523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97535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982</Words>
  <Application>Microsoft Office PowerPoint</Application>
  <PresentationFormat>Presentación en pantalla (4:3)</PresentationFormat>
  <Paragraphs>133</Paragraphs>
  <Slides>31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Calibri</vt:lpstr>
      <vt:lpstr>Wingdings</vt:lpstr>
      <vt:lpstr>Tema de Office</vt:lpstr>
      <vt:lpstr>Visio</vt:lpstr>
      <vt:lpstr>Diapositiva</vt:lpstr>
      <vt:lpstr>TRANSMISION Y DISTRIBUCION DE ENERGIA ELECTRICA</vt:lpstr>
      <vt:lpstr>INTRODUCCION</vt:lpstr>
      <vt:lpstr>INTRODUCCION</vt:lpstr>
      <vt:lpstr>0.2   LA CADENA   GENERACION TRANSMISION DISTRIBUCION</vt:lpstr>
      <vt:lpstr>0.3    INTRODUCCION  : EL  PROCESO GENERACION TRANSMISION DISTRIBUCION</vt:lpstr>
      <vt:lpstr>0.3    INTRODUCCION  : ALGUNAS CONVENCIONES EN EL SISTEMA DE POTENCIA </vt:lpstr>
      <vt:lpstr>    INTRODUCCION         EL  PROCESO,  ¿ COMO CONECTO LAS CARGAS ?</vt:lpstr>
      <vt:lpstr>    INTRODUCCION         EL  PROCESO  ¿ COMO CONECTO LAS CARGAS ?</vt:lpstr>
      <vt:lpstr>INTRODUCCION  : UN SISTEMA DE TRANSMISION</vt:lpstr>
      <vt:lpstr>INTRODUCCION  : UN SISTEMA DE TRANSMISION</vt:lpstr>
      <vt:lpstr>    INTRODUCCION  : EL  PROCESO DE CONVERSION DE TENSIONES EN AT Y EAT</vt:lpstr>
      <vt:lpstr>INTRODUCCION  : UN SISTEMA DE TRANSMISION</vt:lpstr>
      <vt:lpstr>    INTRODUCCION  : EL  PROCESO DE CONVERSION DE TENSIONES EN AT Y EAT</vt:lpstr>
      <vt:lpstr>    INTRODUCCION  : LA SUBESTACION TENSION PRIMARIA (MAS ALTA) / TENSION SECUNDARIA  (MAS BAJA)  Subestación 115 /  11,4 kV tipo convencional aislamiento aire y porcelana)</vt:lpstr>
      <vt:lpstr>COMO ES LA CONEXIÓN USUAL EN MEDIA TENSION MT / BAJA TENSION BT</vt:lpstr>
      <vt:lpstr>INTRODUCCION   UNA RED DE DISTRIBUCION</vt:lpstr>
      <vt:lpstr>INTRODUCCION   UNA RED DE DISTRIBUCION</vt:lpstr>
      <vt:lpstr>INTRODUCCION</vt:lpstr>
      <vt:lpstr>INTRODUCCION</vt:lpstr>
      <vt:lpstr>INTRODUCCION</vt:lpstr>
      <vt:lpstr>INTRODUCCION  : EL GENERADOR EN UN SISTEMA DE GENERACION DISTRIBUDA</vt:lpstr>
      <vt:lpstr>INTRODUCCION  : EL GENERADOR EN UN SISTEMA DE GENERACION DISTRIBUDA</vt:lpstr>
      <vt:lpstr>INTRODUCCION</vt:lpstr>
      <vt:lpstr>EJEMPLO  PARTE SISTEMA DE DISTRIBUCION DE BOGOTÁ A NIVEL DE 115 Kv</vt:lpstr>
      <vt:lpstr>INTRODUCCION</vt:lpstr>
      <vt:lpstr>SISTEMA DE TRANSMISION NACIONAL       Rojo: 500 kV   Verde : 230 kV</vt:lpstr>
      <vt:lpstr>INTRODUCCION</vt:lpstr>
      <vt:lpstr>INTRODUCCION</vt:lpstr>
      <vt:lpstr>INTRODUCCION</vt:lpstr>
      <vt:lpstr>INTRODUCCION</vt:lpstr>
      <vt:lpstr>INTRODUCCION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TRANSMISION Y DISTRIBUCION DE ENERGIA ELECTRICA</dc:title>
  <dc:creator>Eliseo</dc:creator>
  <cp:lastModifiedBy>Eliseo Gomez Moreno</cp:lastModifiedBy>
  <cp:revision>37</cp:revision>
  <dcterms:created xsi:type="dcterms:W3CDTF">2011-01-27T04:31:33Z</dcterms:created>
  <dcterms:modified xsi:type="dcterms:W3CDTF">2022-03-05T12:31:08Z</dcterms:modified>
</cp:coreProperties>
</file>